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9" r:id="rId3"/>
    <p:sldId id="270" r:id="rId4"/>
    <p:sldId id="258" r:id="rId5"/>
    <p:sldId id="257" r:id="rId6"/>
    <p:sldId id="259" r:id="rId7"/>
    <p:sldId id="267" r:id="rId8"/>
    <p:sldId id="271" r:id="rId9"/>
    <p:sldId id="274" r:id="rId10"/>
    <p:sldId id="272" r:id="rId11"/>
    <p:sldId id="273" r:id="rId12"/>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552" y="-84"/>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7187"/>
            <a:ext cx="7315200" cy="2162521"/>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4305442"/>
            <a:ext cx="7315200" cy="953860"/>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77A51CFB-43DB-4430-A877-81CCD087CCB2}" type="datetimeFigureOut">
              <a:rPr lang="en-GB" smtClean="0"/>
              <a:t>28/08/2014</a:t>
            </a:fld>
            <a:endParaRPr lang="en-GB"/>
          </a:p>
        </p:txBody>
      </p:sp>
      <p:sp>
        <p:nvSpPr>
          <p:cNvPr id="8" name="Slide Number Placeholder 7"/>
          <p:cNvSpPr>
            <a:spLocks noGrp="1"/>
          </p:cNvSpPr>
          <p:nvPr>
            <p:ph type="sldNum" sz="quarter" idx="11"/>
          </p:nvPr>
        </p:nvSpPr>
        <p:spPr/>
        <p:txBody>
          <a:bodyPr/>
          <a:lstStyle/>
          <a:p>
            <a:fld id="{5ACE4D8A-A8F2-40B2-9DA5-FAA958E77782}" type="slidenum">
              <a:rPr lang="en-GB" smtClean="0"/>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A51CFB-43DB-4430-A877-81CCD087CCB2}" type="datetimeFigureOut">
              <a:rPr lang="en-GB" smtClean="0"/>
              <a:t>28/08/2014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CE4D8A-A8F2-40B2-9DA5-FAA958E7778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1" y="1522258"/>
            <a:ext cx="1492499" cy="373704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522258"/>
            <a:ext cx="5241476" cy="373704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A51CFB-43DB-4430-A877-81CCD087CCB2}" type="datetimeFigureOut">
              <a:rPr lang="en-GB" smtClean="0"/>
              <a:t>28/08/2014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CE4D8A-A8F2-40B2-9DA5-FAA958E77782}"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A51CFB-43DB-4430-A877-81CCD087CCB2}" type="datetimeFigureOut">
              <a:rPr lang="en-GB" smtClean="0"/>
              <a:t>28/08/2014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CE4D8A-A8F2-40B2-9DA5-FAA958E77782}"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4181310"/>
            <a:ext cx="7315200" cy="1077993"/>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220915"/>
            <a:ext cx="7315200" cy="91536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A51CFB-43DB-4430-A877-81CCD087CCB2}" type="datetimeFigureOut">
              <a:rPr lang="en-GB" smtClean="0"/>
              <a:t>28/08/2014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CE4D8A-A8F2-40B2-9DA5-FAA958E77782}"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7A51CFB-43DB-4430-A877-81CCD087CCB2}" type="datetimeFigureOut">
              <a:rPr lang="en-GB" smtClean="0"/>
              <a:t>28/08/2014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CE4D8A-A8F2-40B2-9DA5-FAA958E77782}" type="slidenum">
              <a:rPr lang="en-GB" smtClean="0"/>
              <a:t>‹#›</a:t>
            </a:fld>
            <a:endParaRPr lang="en-GB"/>
          </a:p>
        </p:txBody>
      </p:sp>
      <p:sp>
        <p:nvSpPr>
          <p:cNvPr id="9" name="Title 8"/>
          <p:cNvSpPr>
            <a:spLocks noGrp="1"/>
          </p:cNvSpPr>
          <p:nvPr>
            <p:ph type="title"/>
          </p:nvPr>
        </p:nvSpPr>
        <p:spPr>
          <a:xfrm>
            <a:off x="914400" y="1287263"/>
            <a:ext cx="7315200" cy="961748"/>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286000"/>
            <a:ext cx="3566160" cy="29946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286000"/>
            <a:ext cx="3566160" cy="29964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286000"/>
            <a:ext cx="3364992" cy="518160"/>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286000"/>
            <a:ext cx="3362062" cy="518160"/>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7A51CFB-43DB-4430-A877-81CCD087CCB2}" type="datetimeFigureOut">
              <a:rPr lang="en-GB" smtClean="0"/>
              <a:t>28/08/2014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CE4D8A-A8F2-40B2-9DA5-FAA958E77782}" type="slidenum">
              <a:rPr lang="en-GB" smtClean="0"/>
              <a:t>‹#›</a:t>
            </a:fld>
            <a:endParaRPr lang="en-GB"/>
          </a:p>
        </p:txBody>
      </p:sp>
      <p:sp>
        <p:nvSpPr>
          <p:cNvPr id="10" name="Title 9"/>
          <p:cNvSpPr>
            <a:spLocks noGrp="1"/>
          </p:cNvSpPr>
          <p:nvPr>
            <p:ph type="title"/>
          </p:nvPr>
        </p:nvSpPr>
        <p:spPr>
          <a:xfrm>
            <a:off x="914400" y="1287263"/>
            <a:ext cx="7315200" cy="961748"/>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2819400"/>
            <a:ext cx="3566160" cy="24612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2819400"/>
            <a:ext cx="3566160" cy="24612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A51CFB-43DB-4430-A877-81CCD087CCB2}" type="datetimeFigureOut">
              <a:rPr lang="en-GB" smtClean="0"/>
              <a:t>28/08/2014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CE4D8A-A8F2-40B2-9DA5-FAA958E77782}"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A51CFB-43DB-4430-A877-81CCD087CCB2}" type="datetimeFigureOut">
              <a:rPr lang="en-GB" smtClean="0"/>
              <a:t>28/08/2014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CE4D8A-A8F2-40B2-9DA5-FAA958E7778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521135"/>
            <a:ext cx="2950936" cy="1810846"/>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522257"/>
            <a:ext cx="4207848" cy="3730512"/>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3384246"/>
            <a:ext cx="2950936" cy="1871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A51CFB-43DB-4430-A877-81CCD087CCB2}" type="datetimeFigureOut">
              <a:rPr lang="en-GB" smtClean="0"/>
              <a:t>28/08/2014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CE4D8A-A8F2-40B2-9DA5-FAA958E77782}"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0"/>
            <a:ext cx="2953512" cy="1813560"/>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1905000"/>
            <a:ext cx="4038600" cy="27940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3383280"/>
            <a:ext cx="2953512" cy="1874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A51CFB-43DB-4430-A877-81CCD087CCB2}" type="datetimeFigureOut">
              <a:rPr lang="en-GB" smtClean="0"/>
              <a:t>28/08/2014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CE4D8A-A8F2-40B2-9DA5-FAA958E77782}"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478173"/>
            <a:ext cx="86236" cy="4769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478173"/>
            <a:ext cx="576072" cy="4769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287263"/>
            <a:ext cx="7315200" cy="961748"/>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308195"/>
            <a:ext cx="7315200" cy="294960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457331"/>
            <a:ext cx="1189132" cy="248265"/>
          </a:xfrm>
          <a:prstGeom prst="rect">
            <a:avLst/>
          </a:prstGeom>
        </p:spPr>
        <p:txBody>
          <a:bodyPr vert="horz" lIns="91440" tIns="45720" rIns="91440" bIns="45720" rtlCol="0" anchor="ctr"/>
          <a:lstStyle>
            <a:lvl1pPr algn="l">
              <a:defRPr sz="1200">
                <a:solidFill>
                  <a:schemeClr val="tx1">
                    <a:alpha val="50000"/>
                  </a:schemeClr>
                </a:solidFill>
              </a:defRPr>
            </a:lvl1pPr>
          </a:lstStyle>
          <a:p>
            <a:fld id="{77A51CFB-43DB-4430-A877-81CCD087CCB2}" type="datetimeFigureOut">
              <a:rPr lang="en-GB" smtClean="0"/>
              <a:t>28/08/2014</a:t>
            </a:fld>
            <a:endParaRPr lang="en-GB"/>
          </a:p>
        </p:txBody>
      </p:sp>
      <p:sp>
        <p:nvSpPr>
          <p:cNvPr id="6" name="Slide Number Placeholder 5"/>
          <p:cNvSpPr>
            <a:spLocks noGrp="1"/>
          </p:cNvSpPr>
          <p:nvPr>
            <p:ph type="sldNum" sz="quarter" idx="4"/>
          </p:nvPr>
        </p:nvSpPr>
        <p:spPr>
          <a:xfrm>
            <a:off x="7314416" y="457331"/>
            <a:ext cx="941203" cy="251460"/>
          </a:xfrm>
          <a:prstGeom prst="rect">
            <a:avLst/>
          </a:prstGeom>
        </p:spPr>
        <p:txBody>
          <a:bodyPr vert="horz" lIns="91440" tIns="45720" rIns="91440" bIns="45720" rtlCol="0" anchor="ctr"/>
          <a:lstStyle>
            <a:lvl1pPr algn="r">
              <a:defRPr sz="1200">
                <a:solidFill>
                  <a:schemeClr val="tx1"/>
                </a:solidFill>
              </a:defRPr>
            </a:lvl1pPr>
          </a:lstStyle>
          <a:p>
            <a:fld id="{5ACE4D8A-A8F2-40B2-9DA5-FAA958E77782}" type="slidenum">
              <a:rPr lang="en-GB" smtClean="0"/>
              <a:t>‹#›</a:t>
            </a:fld>
            <a:endParaRPr lang="en-GB"/>
          </a:p>
        </p:txBody>
      </p:sp>
      <p:sp>
        <p:nvSpPr>
          <p:cNvPr id="5" name="Footer Placeholder 4"/>
          <p:cNvSpPr>
            <a:spLocks noGrp="1"/>
          </p:cNvSpPr>
          <p:nvPr>
            <p:ph type="ftr" sz="quarter" idx="3"/>
          </p:nvPr>
        </p:nvSpPr>
        <p:spPr>
          <a:xfrm>
            <a:off x="6008689" y="713297"/>
            <a:ext cx="2246489" cy="251023"/>
          </a:xfrm>
          <a:prstGeom prst="rect">
            <a:avLst/>
          </a:prstGeom>
        </p:spPr>
        <p:txBody>
          <a:bodyPr vert="horz" lIns="91440" tIns="0" rIns="91440" bIns="45720" rtlCol="0" anchor="t"/>
          <a:lstStyle>
            <a:lvl1pPr algn="l">
              <a:defRPr sz="1000">
                <a:solidFill>
                  <a:schemeClr val="tx1"/>
                </a:solidFill>
              </a:defRPr>
            </a:lvl1pPr>
          </a:lstStyle>
          <a:p>
            <a:endParaRPr lang="en-GB"/>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www.innovateuk.org/-/a-revolution-in-long-term-care"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769268"/>
            <a:ext cx="7315200" cy="2162521"/>
          </a:xfrm>
        </p:spPr>
        <p:txBody>
          <a:bodyPr/>
          <a:lstStyle/>
          <a:p>
            <a:r>
              <a:rPr lang="en-GB" dirty="0" smtClean="0"/>
              <a:t>Collaborate! Project Review</a:t>
            </a:r>
            <a:endParaRPr lang="en-GB" dirty="0"/>
          </a:p>
        </p:txBody>
      </p:sp>
      <p:sp>
        <p:nvSpPr>
          <p:cNvPr id="3" name="Subtitle 2"/>
          <p:cNvSpPr>
            <a:spLocks noGrp="1"/>
          </p:cNvSpPr>
          <p:nvPr>
            <p:ph type="subTitle" idx="1"/>
          </p:nvPr>
        </p:nvSpPr>
        <p:spPr>
          <a:xfrm>
            <a:off x="1043608" y="2929508"/>
            <a:ext cx="7315200" cy="953860"/>
          </a:xfrm>
        </p:spPr>
        <p:txBody>
          <a:bodyPr/>
          <a:lstStyle/>
          <a:p>
            <a:r>
              <a:rPr lang="en-GB" dirty="0" smtClean="0"/>
              <a:t>Case Study of Workshop for the Long Term Care Revolution (TSB)</a:t>
            </a:r>
            <a:endParaRPr lang="en-GB" dirty="0"/>
          </a:p>
        </p:txBody>
      </p:sp>
      <p:sp>
        <p:nvSpPr>
          <p:cNvPr id="4" name="Rectangle 3"/>
          <p:cNvSpPr/>
          <p:nvPr/>
        </p:nvSpPr>
        <p:spPr>
          <a:xfrm>
            <a:off x="755576" y="4513684"/>
            <a:ext cx="7848872" cy="954107"/>
          </a:xfrm>
          <a:prstGeom prst="rect">
            <a:avLst/>
          </a:prstGeom>
        </p:spPr>
        <p:txBody>
          <a:bodyPr wrap="square">
            <a:spAutoFit/>
          </a:bodyPr>
          <a:lstStyle/>
          <a:p>
            <a:r>
              <a:rPr lang="en-GB" sz="1400" dirty="0" smtClean="0"/>
              <a:t>"</a:t>
            </a:r>
            <a:r>
              <a:rPr lang="en-GB" sz="1400" dirty="0"/>
              <a:t>Late life care is often regarded as an economic liability but it can actually be an engine for economic growth. This is an expanding market and we need to radically rethink our approach to long-term care provision, providing options that will enable people to live with more dignity and autonomy</a:t>
            </a:r>
            <a:r>
              <a:rPr lang="en-GB" sz="1400" dirty="0" smtClean="0"/>
              <a:t>".</a:t>
            </a:r>
            <a:r>
              <a:rPr lang="en-GB" sz="1400" dirty="0"/>
              <a:t> </a:t>
            </a:r>
            <a:r>
              <a:rPr lang="en-GB" sz="1400" b="1" dirty="0"/>
              <a:t>Chief Executive Iain </a:t>
            </a:r>
            <a:r>
              <a:rPr lang="en-GB" sz="1400" b="1" dirty="0" err="1" smtClean="0"/>
              <a:t>Gray</a:t>
            </a:r>
            <a:r>
              <a:rPr lang="en-GB" sz="1400" b="1" dirty="0" smtClean="0"/>
              <a:t>, Technology Strategy Board</a:t>
            </a:r>
            <a:endParaRPr lang="en-GB" sz="1400" b="1" dirty="0"/>
          </a:p>
        </p:txBody>
      </p:sp>
    </p:spTree>
    <p:extLst>
      <p:ext uri="{BB962C8B-B14F-4D97-AF65-F5344CB8AC3E}">
        <p14:creationId xmlns:p14="http://schemas.microsoft.com/office/powerpoint/2010/main" val="1223915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Comments</a:t>
            </a:r>
            <a:endParaRPr lang="en-GB" dirty="0"/>
          </a:p>
        </p:txBody>
      </p:sp>
      <p:sp>
        <p:nvSpPr>
          <p:cNvPr id="3" name="Rectangle 2"/>
          <p:cNvSpPr/>
          <p:nvPr/>
        </p:nvSpPr>
        <p:spPr>
          <a:xfrm>
            <a:off x="413823" y="2137420"/>
            <a:ext cx="8280920" cy="2862322"/>
          </a:xfrm>
          <a:prstGeom prst="rect">
            <a:avLst/>
          </a:prstGeom>
        </p:spPr>
        <p:txBody>
          <a:bodyPr wrap="square">
            <a:spAutoFit/>
          </a:bodyPr>
          <a:lstStyle/>
          <a:p>
            <a:r>
              <a:rPr lang="en-GB" i="1" dirty="0"/>
              <a:t>"The event took us back to Ground Zero; to where there was blood, guts, pain and then glory. It took us back to where we crystallised as a group of people with one vision, one passion and one goal - to disrupt the existing institutional approaches to long term care and forge new ways of living with high level care requirements, fit for the 21st century; ones that will liberate people to live vibrant, dignified lifestyles enhancing their capabilities and purpose in life. It enabled us to consolidate and share our journeys since the life changing sandpit experience and to remind us of our vision in the face of a challenging reality."</a:t>
            </a:r>
            <a:endParaRPr lang="en-GB" dirty="0"/>
          </a:p>
          <a:p>
            <a:r>
              <a:rPr lang="en-GB" dirty="0"/>
              <a:t> </a:t>
            </a:r>
            <a:r>
              <a:rPr lang="en-GB" dirty="0" smtClean="0"/>
              <a:t>Jackie Marshall </a:t>
            </a:r>
            <a:r>
              <a:rPr lang="en-GB" dirty="0" err="1" smtClean="0"/>
              <a:t>Balloch</a:t>
            </a:r>
            <a:r>
              <a:rPr lang="en-GB" dirty="0" smtClean="0"/>
              <a:t>, Innovate UK </a:t>
            </a:r>
            <a:endParaRPr lang="en-GB" dirty="0"/>
          </a:p>
        </p:txBody>
      </p:sp>
    </p:spTree>
    <p:extLst>
      <p:ext uri="{BB962C8B-B14F-4D97-AF65-F5344CB8AC3E}">
        <p14:creationId xmlns:p14="http://schemas.microsoft.com/office/powerpoint/2010/main" val="3270641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More Information about the Long Term Care Revolution</a:t>
            </a:r>
            <a:endParaRPr lang="en-GB" dirty="0"/>
          </a:p>
        </p:txBody>
      </p:sp>
      <p:sp>
        <p:nvSpPr>
          <p:cNvPr id="3" name="Rectangle 2"/>
          <p:cNvSpPr/>
          <p:nvPr/>
        </p:nvSpPr>
        <p:spPr>
          <a:xfrm>
            <a:off x="971600" y="2534335"/>
            <a:ext cx="5886400" cy="584775"/>
          </a:xfrm>
          <a:prstGeom prst="rect">
            <a:avLst/>
          </a:prstGeom>
        </p:spPr>
        <p:txBody>
          <a:bodyPr wrap="square">
            <a:spAutoFit/>
          </a:bodyPr>
          <a:lstStyle/>
          <a:p>
            <a:r>
              <a:rPr lang="en-GB" sz="1600" dirty="0">
                <a:hlinkClick r:id="rId2"/>
              </a:rPr>
              <a:t>https://www.innovateuk.org/-/</a:t>
            </a:r>
            <a:r>
              <a:rPr lang="en-GB" sz="1600" dirty="0" smtClean="0">
                <a:hlinkClick r:id="rId2"/>
              </a:rPr>
              <a:t>a-revolution-in-long-term-care</a:t>
            </a:r>
            <a:endParaRPr lang="en-GB" sz="1600" dirty="0" smtClean="0"/>
          </a:p>
          <a:p>
            <a:endParaRPr lang="en-GB" sz="1600" dirty="0"/>
          </a:p>
        </p:txBody>
      </p:sp>
    </p:spTree>
    <p:extLst>
      <p:ext uri="{BB962C8B-B14F-4D97-AF65-F5344CB8AC3E}">
        <p14:creationId xmlns:p14="http://schemas.microsoft.com/office/powerpoint/2010/main" val="1880899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Challenge</a:t>
            </a:r>
            <a:endParaRPr lang="en-GB" dirty="0"/>
          </a:p>
        </p:txBody>
      </p:sp>
      <p:sp>
        <p:nvSpPr>
          <p:cNvPr id="3" name="Content Placeholder 2"/>
          <p:cNvSpPr>
            <a:spLocks noGrp="1"/>
          </p:cNvSpPr>
          <p:nvPr>
            <p:ph idx="1"/>
          </p:nvPr>
        </p:nvSpPr>
        <p:spPr/>
        <p:txBody>
          <a:bodyPr/>
          <a:lstStyle/>
          <a:p>
            <a:r>
              <a:rPr lang="en-GB" dirty="0" smtClean="0"/>
              <a:t>A group of strangers met for a week to share ideas and innovate solutions to create a Long Term Care Revolution.</a:t>
            </a:r>
          </a:p>
          <a:p>
            <a:r>
              <a:rPr lang="en-GB" dirty="0" smtClean="0"/>
              <a:t>At the end of the week project teams formed to bid for funding for their projects</a:t>
            </a:r>
          </a:p>
          <a:p>
            <a:r>
              <a:rPr lang="en-GB" dirty="0" smtClean="0"/>
              <a:t>The funded projects needed to reconnect again after the competitive process to explore potential collaboration.</a:t>
            </a:r>
            <a:endParaRPr lang="en-GB" dirty="0"/>
          </a:p>
        </p:txBody>
      </p:sp>
    </p:spTree>
    <p:extLst>
      <p:ext uri="{BB962C8B-B14F-4D97-AF65-F5344CB8AC3E}">
        <p14:creationId xmlns:p14="http://schemas.microsoft.com/office/powerpoint/2010/main" val="1219582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EVENT</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05617" y="2308225"/>
            <a:ext cx="3932766" cy="2949575"/>
          </a:xfrm>
        </p:spPr>
      </p:pic>
    </p:spTree>
    <p:extLst>
      <p:ext uri="{BB962C8B-B14F-4D97-AF65-F5344CB8AC3E}">
        <p14:creationId xmlns:p14="http://schemas.microsoft.com/office/powerpoint/2010/main" val="1909974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5212"/>
            <a:ext cx="7315200" cy="961748"/>
          </a:xfrm>
        </p:spPr>
        <p:txBody>
          <a:bodyPr/>
          <a:lstStyle/>
          <a:p>
            <a:r>
              <a:rPr lang="en-GB" dirty="0" smtClean="0"/>
              <a:t>STEP ONE: Reconnect</a:t>
            </a:r>
            <a:endParaRPr lang="en-GB" dirty="0"/>
          </a:p>
        </p:txBody>
      </p:sp>
      <p:sp>
        <p:nvSpPr>
          <p:cNvPr id="3" name="Rounded Rectangle 2"/>
          <p:cNvSpPr/>
          <p:nvPr/>
        </p:nvSpPr>
        <p:spPr>
          <a:xfrm>
            <a:off x="3419872" y="3351186"/>
            <a:ext cx="5256584" cy="2363813"/>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rPr>
              <a:t>Reigniting the Passion</a:t>
            </a:r>
          </a:p>
          <a:p>
            <a:pPr marL="285750" indent="-285750">
              <a:buFont typeface="Arial" panose="020B0604020202020204" pitchFamily="34" charset="0"/>
              <a:buChar char="•"/>
            </a:pPr>
            <a:r>
              <a:rPr lang="en-GB" dirty="0" smtClean="0">
                <a:solidFill>
                  <a:schemeClr val="tx1"/>
                </a:solidFill>
              </a:rPr>
              <a:t>Photo Montage of the 5 day event</a:t>
            </a:r>
          </a:p>
          <a:p>
            <a:pPr marL="285750" indent="-285750">
              <a:buFont typeface="Arial" panose="020B0604020202020204" pitchFamily="34" charset="0"/>
              <a:buChar char="•"/>
            </a:pPr>
            <a:r>
              <a:rPr lang="en-GB" dirty="0" smtClean="0">
                <a:solidFill>
                  <a:schemeClr val="tx1"/>
                </a:solidFill>
              </a:rPr>
              <a:t>Review of what has happened since the event</a:t>
            </a:r>
          </a:p>
          <a:p>
            <a:pPr marL="285750" indent="-285750">
              <a:buFont typeface="Arial" panose="020B0604020202020204" pitchFamily="34" charset="0"/>
              <a:buChar char="•"/>
            </a:pPr>
            <a:endParaRPr lang="en-GB" dirty="0" smtClean="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345332"/>
            <a:ext cx="3007221" cy="4009628"/>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3984" t="11621" r="7105" b="5145"/>
          <a:stretch/>
        </p:blipFill>
        <p:spPr>
          <a:xfrm>
            <a:off x="6372200" y="0"/>
            <a:ext cx="1982709" cy="3320993"/>
          </a:xfrm>
          <a:prstGeom prst="rect">
            <a:avLst/>
          </a:prstGeom>
        </p:spPr>
      </p:pic>
    </p:spTree>
    <p:extLst>
      <p:ext uri="{BB962C8B-B14F-4D97-AF65-F5344CB8AC3E}">
        <p14:creationId xmlns:p14="http://schemas.microsoft.com/office/powerpoint/2010/main" val="1882618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9366" t="2217" r="10792" b="41228"/>
          <a:stretch/>
        </p:blipFill>
        <p:spPr>
          <a:xfrm>
            <a:off x="1691680" y="1489348"/>
            <a:ext cx="3920336" cy="2082679"/>
          </a:xfrm>
          <a:prstGeom prst="rect">
            <a:avLst/>
          </a:prstGeom>
        </p:spPr>
      </p:pic>
      <p:sp>
        <p:nvSpPr>
          <p:cNvPr id="4" name="Title 3"/>
          <p:cNvSpPr>
            <a:spLocks noGrp="1"/>
          </p:cNvSpPr>
          <p:nvPr>
            <p:ph type="title"/>
          </p:nvPr>
        </p:nvSpPr>
        <p:spPr>
          <a:xfrm>
            <a:off x="827584" y="337220"/>
            <a:ext cx="7315200" cy="961748"/>
          </a:xfrm>
        </p:spPr>
        <p:txBody>
          <a:bodyPr/>
          <a:lstStyle/>
          <a:p>
            <a:r>
              <a:rPr lang="en-GB" dirty="0" smtClean="0"/>
              <a:t>STEP TWO: Share</a:t>
            </a:r>
            <a:endParaRPr lang="en-GB" dirty="0"/>
          </a:p>
        </p:txBody>
      </p:sp>
      <p:sp>
        <p:nvSpPr>
          <p:cNvPr id="6" name="Rounded Rectangle 5"/>
          <p:cNvSpPr/>
          <p:nvPr/>
        </p:nvSpPr>
        <p:spPr>
          <a:xfrm>
            <a:off x="5058612" y="2137420"/>
            <a:ext cx="3761860" cy="3222918"/>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Sharing Process</a:t>
            </a:r>
          </a:p>
          <a:p>
            <a:pPr marL="285750" indent="-285750" algn="ctr">
              <a:buFont typeface="Arial" panose="020B0604020202020204" pitchFamily="34" charset="0"/>
              <a:buChar char="•"/>
            </a:pPr>
            <a:r>
              <a:rPr lang="en-GB" dirty="0" smtClean="0"/>
              <a:t>Project members shared about their projects and plans</a:t>
            </a:r>
          </a:p>
          <a:p>
            <a:pPr marL="285750" indent="-285750" algn="ctr">
              <a:buFont typeface="Arial" panose="020B0604020202020204" pitchFamily="34" charset="0"/>
              <a:buChar char="•"/>
            </a:pPr>
            <a:r>
              <a:rPr lang="en-GB" dirty="0" smtClean="0"/>
              <a:t>Supportive listening and questioning to develop ideas</a:t>
            </a:r>
            <a:endParaRPr lang="en-GB"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9277" t="19327" r="29428" b="29664"/>
          <a:stretch/>
        </p:blipFill>
        <p:spPr>
          <a:xfrm>
            <a:off x="24885" y="2773426"/>
            <a:ext cx="2616452" cy="2915216"/>
          </a:xfrm>
          <a:prstGeom prst="rect">
            <a:avLst/>
          </a:prstGeom>
        </p:spPr>
      </p:pic>
    </p:spTree>
    <p:extLst>
      <p:ext uri="{BB962C8B-B14F-4D97-AF65-F5344CB8AC3E}">
        <p14:creationId xmlns:p14="http://schemas.microsoft.com/office/powerpoint/2010/main" val="1404071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37220"/>
            <a:ext cx="7315200" cy="961748"/>
          </a:xfrm>
        </p:spPr>
        <p:txBody>
          <a:bodyPr>
            <a:normAutofit fontScale="90000"/>
          </a:bodyPr>
          <a:lstStyle/>
          <a:p>
            <a:r>
              <a:rPr lang="en-GB" dirty="0" smtClean="0"/>
              <a:t>STEP THREE: Explore Potential</a:t>
            </a:r>
            <a:endParaRPr lang="en-GB" dirty="0"/>
          </a:p>
        </p:txBody>
      </p:sp>
      <p:sp>
        <p:nvSpPr>
          <p:cNvPr id="3" name="Rounded Rectangle 2"/>
          <p:cNvSpPr/>
          <p:nvPr/>
        </p:nvSpPr>
        <p:spPr>
          <a:xfrm>
            <a:off x="3851920" y="1633364"/>
            <a:ext cx="5040560" cy="3672408"/>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bg1"/>
                </a:solidFill>
              </a:rPr>
              <a:t>How</a:t>
            </a:r>
          </a:p>
          <a:p>
            <a:pPr marL="285750" indent="-285750">
              <a:buFont typeface="Arial" panose="020B0604020202020204" pitchFamily="34" charset="0"/>
              <a:buChar char="•"/>
            </a:pPr>
            <a:r>
              <a:rPr lang="en-GB" dirty="0" smtClean="0"/>
              <a:t>Creating a project map to show the individual projects and identify possible links</a:t>
            </a:r>
          </a:p>
          <a:p>
            <a:pPr marL="285750" indent="-285750">
              <a:buFont typeface="Arial" panose="020B0604020202020204" pitchFamily="34" charset="0"/>
              <a:buChar char="•"/>
            </a:pPr>
            <a:r>
              <a:rPr lang="en-GB" dirty="0" smtClean="0"/>
              <a:t>Creative networking space</a:t>
            </a:r>
          </a:p>
          <a:p>
            <a:pPr algn="ctr"/>
            <a:endParaRPr lang="en-GB"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445102"/>
            <a:ext cx="2880320" cy="3840427"/>
          </a:xfrm>
          <a:prstGeom prst="rect">
            <a:avLst/>
          </a:prstGeom>
        </p:spPr>
      </p:pic>
    </p:spTree>
    <p:extLst>
      <p:ext uri="{BB962C8B-B14F-4D97-AF65-F5344CB8AC3E}">
        <p14:creationId xmlns:p14="http://schemas.microsoft.com/office/powerpoint/2010/main" val="560711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37220"/>
            <a:ext cx="7315200" cy="961748"/>
          </a:xfrm>
        </p:spPr>
        <p:txBody>
          <a:bodyPr>
            <a:normAutofit fontScale="90000"/>
          </a:bodyPr>
          <a:lstStyle/>
          <a:p>
            <a:r>
              <a:rPr lang="en-GB" dirty="0" smtClean="0"/>
              <a:t>STEP FOUR: Collaborative Plans</a:t>
            </a:r>
            <a:endParaRPr lang="en-GB" dirty="0"/>
          </a:p>
        </p:txBody>
      </p:sp>
      <p:sp>
        <p:nvSpPr>
          <p:cNvPr id="3" name="Rounded Rectangle 2"/>
          <p:cNvSpPr/>
          <p:nvPr/>
        </p:nvSpPr>
        <p:spPr>
          <a:xfrm>
            <a:off x="3851920" y="1633364"/>
            <a:ext cx="5040560" cy="3672408"/>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bg1"/>
                </a:solidFill>
              </a:rPr>
              <a:t>Purpose</a:t>
            </a:r>
          </a:p>
          <a:p>
            <a:r>
              <a:rPr lang="en-GB" dirty="0" smtClean="0"/>
              <a:t>Build connections</a:t>
            </a:r>
          </a:p>
          <a:p>
            <a:r>
              <a:rPr lang="en-GB" b="1" dirty="0" smtClean="0">
                <a:solidFill>
                  <a:schemeClr val="bg1"/>
                </a:solidFill>
              </a:rPr>
              <a:t>How</a:t>
            </a:r>
          </a:p>
          <a:p>
            <a:pPr marL="285750" indent="-285750">
              <a:buFont typeface="Arial" panose="020B0604020202020204" pitchFamily="34" charset="0"/>
              <a:buChar char="•"/>
            </a:pPr>
            <a:r>
              <a:rPr lang="en-GB" dirty="0" smtClean="0"/>
              <a:t>Project teams identified who, what, why and when items for their collaborative action plans</a:t>
            </a:r>
          </a:p>
          <a:p>
            <a:pPr marL="285750" indent="-285750">
              <a:buFont typeface="Arial" panose="020B0604020202020204" pitchFamily="34" charset="0"/>
              <a:buChar char="•"/>
            </a:pPr>
            <a:r>
              <a:rPr lang="en-GB" dirty="0" smtClean="0"/>
              <a:t>Discussions between teams about areas of collaboration</a:t>
            </a:r>
          </a:p>
          <a:p>
            <a:pPr algn="ctr"/>
            <a:endParaRPr lang="en-GB" dirty="0" smtClean="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9366" t="16158" r="26375" b="16515"/>
          <a:stretch/>
        </p:blipFill>
        <p:spPr>
          <a:xfrm rot="4446101">
            <a:off x="36903" y="2983754"/>
            <a:ext cx="2486204" cy="1953693"/>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9841" t="17743" r="38832" b="7160"/>
          <a:stretch/>
        </p:blipFill>
        <p:spPr>
          <a:xfrm rot="6983165">
            <a:off x="984699" y="1448008"/>
            <a:ext cx="2362349" cy="2592288"/>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2337" t="22020" r="31227" b="7160"/>
          <a:stretch/>
        </p:blipFill>
        <p:spPr>
          <a:xfrm rot="6612935">
            <a:off x="1273867" y="3203704"/>
            <a:ext cx="2467836" cy="2322616"/>
          </a:xfrm>
          <a:prstGeom prst="rect">
            <a:avLst/>
          </a:prstGeom>
        </p:spPr>
      </p:pic>
    </p:spTree>
    <p:extLst>
      <p:ext uri="{BB962C8B-B14F-4D97-AF65-F5344CB8AC3E}">
        <p14:creationId xmlns:p14="http://schemas.microsoft.com/office/powerpoint/2010/main" val="3574442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1196"/>
            <a:ext cx="7315200" cy="961748"/>
          </a:xfrm>
        </p:spPr>
        <p:txBody>
          <a:bodyPr>
            <a:normAutofit fontScale="90000"/>
          </a:bodyPr>
          <a:lstStyle/>
          <a:p>
            <a:r>
              <a:rPr lang="en-GB" dirty="0" smtClean="0"/>
              <a:t>The Results: 6 Projects Defined</a:t>
            </a:r>
            <a:endParaRPr lang="en-GB" dirty="0"/>
          </a:p>
        </p:txBody>
      </p:sp>
      <p:sp>
        <p:nvSpPr>
          <p:cNvPr id="3" name="Rectangle 2"/>
          <p:cNvSpPr/>
          <p:nvPr/>
        </p:nvSpPr>
        <p:spPr>
          <a:xfrm>
            <a:off x="632546" y="985292"/>
            <a:ext cx="7686600" cy="4616648"/>
          </a:xfrm>
          <a:prstGeom prst="rect">
            <a:avLst/>
          </a:prstGeom>
        </p:spPr>
        <p:txBody>
          <a:bodyPr wrap="square">
            <a:spAutoFit/>
          </a:bodyPr>
          <a:lstStyle/>
          <a:p>
            <a:pPr fontAlgn="base"/>
            <a:r>
              <a:rPr lang="en-GB" sz="1400" b="1" dirty="0"/>
              <a:t>RITA</a:t>
            </a:r>
            <a:r>
              <a:rPr lang="en-GB" sz="1400" dirty="0"/>
              <a:t>, </a:t>
            </a:r>
            <a:r>
              <a:rPr lang="en-GB" sz="1400" dirty="0" smtClean="0"/>
              <a:t>will </a:t>
            </a:r>
            <a:r>
              <a:rPr lang="en-GB" sz="1400" dirty="0"/>
              <a:t>create a digital advocate in the form of a humanised avatar, providing a friendly interface between the individual, family, friends, professionals and services, and which could revolutionise how an individual's personal, social, emotional and intellectual needs are captured, interpreted and supported</a:t>
            </a:r>
            <a:r>
              <a:rPr lang="en-GB" sz="1400" dirty="0" smtClean="0"/>
              <a:t>.</a:t>
            </a:r>
          </a:p>
          <a:p>
            <a:pPr fontAlgn="base"/>
            <a:endParaRPr lang="en-GB" sz="1400" dirty="0"/>
          </a:p>
          <a:p>
            <a:pPr fontAlgn="base"/>
            <a:r>
              <a:rPr lang="en-GB" sz="1400" b="1" dirty="0"/>
              <a:t>POPPINS</a:t>
            </a:r>
            <a:r>
              <a:rPr lang="en-GB" sz="1400" dirty="0"/>
              <a:t> will explore the potential for a virtual currency that will help retailers establish new relationships with a key sector of their customer-base and build up new uses for the high street</a:t>
            </a:r>
            <a:r>
              <a:rPr lang="en-GB" sz="1400" dirty="0" smtClean="0"/>
              <a:t>.</a:t>
            </a:r>
          </a:p>
          <a:p>
            <a:pPr fontAlgn="base"/>
            <a:endParaRPr lang="en-GB" sz="1400" b="1" dirty="0" smtClean="0"/>
          </a:p>
          <a:p>
            <a:pPr fontAlgn="base"/>
            <a:r>
              <a:rPr lang="en-GB" sz="1400" b="1" dirty="0" smtClean="0"/>
              <a:t>FLOURISH</a:t>
            </a:r>
            <a:r>
              <a:rPr lang="en-GB" sz="1400" dirty="0"/>
              <a:t> focuses on reframing the concept of need, and aims to design an intuitive, self-service tool with the potential to improve wellbeing, provide more autonomy and control to the </a:t>
            </a:r>
            <a:r>
              <a:rPr lang="en-GB" sz="1400" dirty="0" smtClean="0"/>
              <a:t>individual.</a:t>
            </a:r>
          </a:p>
          <a:p>
            <a:pPr fontAlgn="base"/>
            <a:endParaRPr lang="en-GB" sz="1400" b="1" dirty="0" smtClean="0"/>
          </a:p>
          <a:p>
            <a:pPr fontAlgn="base"/>
            <a:r>
              <a:rPr lang="en-GB" sz="1400" b="1" dirty="0" smtClean="0"/>
              <a:t>ONE </a:t>
            </a:r>
            <a:r>
              <a:rPr lang="en-GB" sz="1400" b="1" dirty="0"/>
              <a:t>PRECIOUS LIFE</a:t>
            </a:r>
            <a:r>
              <a:rPr lang="en-GB" sz="1400" dirty="0"/>
              <a:t> will be applying the principles of high performance athlete training, service and support to people with long term health </a:t>
            </a:r>
            <a:r>
              <a:rPr lang="en-GB" sz="1400" dirty="0" smtClean="0"/>
              <a:t>conditions. </a:t>
            </a:r>
          </a:p>
          <a:p>
            <a:pPr fontAlgn="base"/>
            <a:endParaRPr lang="en-GB" sz="1400" b="1" dirty="0" smtClean="0"/>
          </a:p>
          <a:p>
            <a:pPr fontAlgn="base"/>
            <a:r>
              <a:rPr lang="en-GB" sz="1400" b="1" dirty="0" smtClean="0"/>
              <a:t>SALTC</a:t>
            </a:r>
            <a:r>
              <a:rPr lang="en-GB" sz="1400" dirty="0"/>
              <a:t> (Simulating Ageing and Long Term Conditions) flips the long term care problem on its head by using a multimedia simulation to explore acceptance thresholds for specific long term </a:t>
            </a:r>
            <a:r>
              <a:rPr lang="en-GB" sz="1400" dirty="0" smtClean="0"/>
              <a:t>conditions</a:t>
            </a:r>
          </a:p>
          <a:p>
            <a:pPr fontAlgn="base"/>
            <a:endParaRPr lang="en-GB" sz="1400" b="1" dirty="0" smtClean="0"/>
          </a:p>
          <a:p>
            <a:pPr fontAlgn="base"/>
            <a:r>
              <a:rPr lang="en-GB" sz="1400" b="1" dirty="0" smtClean="0"/>
              <a:t>CASA</a:t>
            </a:r>
            <a:r>
              <a:rPr lang="en-GB" sz="1400" dirty="0"/>
              <a:t> will create and test commercially viable models of technology-enabled independent living, to make the home a dynamic and responsive </a:t>
            </a:r>
            <a:r>
              <a:rPr lang="en-GB" sz="1400" dirty="0" smtClean="0"/>
              <a:t>environment. </a:t>
            </a:r>
            <a:endParaRPr lang="en-GB" sz="1400" dirty="0"/>
          </a:p>
        </p:txBody>
      </p:sp>
    </p:spTree>
    <p:extLst>
      <p:ext uri="{BB962C8B-B14F-4D97-AF65-F5344CB8AC3E}">
        <p14:creationId xmlns:p14="http://schemas.microsoft.com/office/powerpoint/2010/main" val="1977048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27600"/>
            <a:ext cx="7315200" cy="961748"/>
          </a:xfrm>
        </p:spPr>
        <p:txBody>
          <a:bodyPr>
            <a:normAutofit fontScale="90000"/>
          </a:bodyPr>
          <a:lstStyle/>
          <a:p>
            <a:r>
              <a:rPr lang="en-GB" dirty="0" smtClean="0"/>
              <a:t>The Results: 6 Projects Teams Ready to Collaborate</a:t>
            </a:r>
            <a:endParaRPr lang="en-GB" dirty="0"/>
          </a:p>
        </p:txBody>
      </p:sp>
      <p:sp>
        <p:nvSpPr>
          <p:cNvPr id="3" name="Rectangle 2"/>
          <p:cNvSpPr/>
          <p:nvPr/>
        </p:nvSpPr>
        <p:spPr>
          <a:xfrm>
            <a:off x="653532" y="1489348"/>
            <a:ext cx="7686600" cy="2462213"/>
          </a:xfrm>
          <a:prstGeom prst="rect">
            <a:avLst/>
          </a:prstGeom>
        </p:spPr>
        <p:txBody>
          <a:bodyPr wrap="square">
            <a:spAutoFit/>
          </a:bodyPr>
          <a:lstStyle/>
          <a:p>
            <a:pPr fontAlgn="base"/>
            <a:r>
              <a:rPr lang="en-GB" sz="1400" dirty="0" smtClean="0"/>
              <a:t>After the workshop the project </a:t>
            </a:r>
            <a:r>
              <a:rPr lang="en-GB" sz="1400" dirty="0" smtClean="0"/>
              <a:t>teams </a:t>
            </a:r>
            <a:r>
              <a:rPr lang="en-GB" sz="1400" dirty="0" smtClean="0"/>
              <a:t>went away with a clearer idea of what the other teams were aiming to achieve</a:t>
            </a:r>
            <a:r>
              <a:rPr lang="en-GB" sz="1400" dirty="0" smtClean="0"/>
              <a:t>.  The networking and exchange of ideas helped to remind them all of the different strengths in the teams and encouraged the idea that these strengths could be shared across the teams.</a:t>
            </a:r>
            <a:endParaRPr lang="en-GB" sz="1400" dirty="0" smtClean="0"/>
          </a:p>
          <a:p>
            <a:pPr fontAlgn="base"/>
            <a:endParaRPr lang="en-GB" sz="1400" dirty="0"/>
          </a:p>
          <a:p>
            <a:pPr fontAlgn="base"/>
            <a:r>
              <a:rPr lang="en-GB" sz="1400" dirty="0" smtClean="0"/>
              <a:t>There </a:t>
            </a:r>
            <a:r>
              <a:rPr lang="en-GB" sz="1400" dirty="0" smtClean="0"/>
              <a:t>was no longer the competitive reason to keep their development secret so there was an increased willingness to share ideas and to work together to support each project. </a:t>
            </a:r>
            <a:endParaRPr lang="en-GB" sz="1400" dirty="0" smtClean="0"/>
          </a:p>
          <a:p>
            <a:pPr fontAlgn="base"/>
            <a:endParaRPr lang="en-GB" sz="1400" dirty="0"/>
          </a:p>
          <a:p>
            <a:pPr fontAlgn="base"/>
            <a:r>
              <a:rPr lang="en-GB" sz="1400" dirty="0" smtClean="0"/>
              <a:t>It is hoped that several of the project teams will join together on collaborative bids for the next level of funding to take these initial ideas into fully formed solutions so that the long term care provision can be radically changed for our future.</a:t>
            </a:r>
            <a:endParaRPr lang="en-GB" sz="1400" dirty="0"/>
          </a:p>
        </p:txBody>
      </p:sp>
    </p:spTree>
    <p:extLst>
      <p:ext uri="{BB962C8B-B14F-4D97-AF65-F5344CB8AC3E}">
        <p14:creationId xmlns:p14="http://schemas.microsoft.com/office/powerpoint/2010/main" val="3769359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279</TotalTime>
  <Words>487</Words>
  <Application>Microsoft Office PowerPoint</Application>
  <PresentationFormat>On-screen Show (16:10)</PresentationFormat>
  <Paragraphs>49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Perspective</vt:lpstr>
      <vt:lpstr>Collaborate! Project Review</vt:lpstr>
      <vt:lpstr>The Challenge</vt:lpstr>
      <vt:lpstr>THE EVENT</vt:lpstr>
      <vt:lpstr>STEP ONE: Reconnect</vt:lpstr>
      <vt:lpstr>STEP TWO: Share</vt:lpstr>
      <vt:lpstr>STEP THREE: Explore Potential</vt:lpstr>
      <vt:lpstr>STEP FOUR: Collaborative Plans</vt:lpstr>
      <vt:lpstr>The Results: 6 Projects Defined</vt:lpstr>
      <vt:lpstr>The Results: 6 Projects Teams Ready to Collaborate</vt:lpstr>
      <vt:lpstr>Comments</vt:lpstr>
      <vt:lpstr>More Information about the Long Term Care Revolution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Passion of Crewe</dc:title>
  <dc:creator>Christine Bell</dc:creator>
  <cp:lastModifiedBy>Christine Bell</cp:lastModifiedBy>
  <cp:revision>16</cp:revision>
  <dcterms:created xsi:type="dcterms:W3CDTF">2013-12-05T14:44:42Z</dcterms:created>
  <dcterms:modified xsi:type="dcterms:W3CDTF">2014-08-28T11:29:29Z</dcterms:modified>
</cp:coreProperties>
</file>